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C0C92-58F3-4032-B814-DCA30C529889}" type="datetimeFigureOut">
              <a:rPr lang="pt-BR" smtClean="0"/>
              <a:t>20/03/2015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46643-A88B-4C59-B005-011F1DB175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49656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C0C92-58F3-4032-B814-DCA30C529889}" type="datetimeFigureOut">
              <a:rPr lang="pt-BR" smtClean="0"/>
              <a:t>20/03/2015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46643-A88B-4C59-B005-011F1DB175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52543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C0C92-58F3-4032-B814-DCA30C529889}" type="datetimeFigureOut">
              <a:rPr lang="pt-BR" smtClean="0"/>
              <a:t>20/03/2015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46643-A88B-4C59-B005-011F1DB175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72871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C0C92-58F3-4032-B814-DCA30C529889}" type="datetimeFigureOut">
              <a:rPr lang="pt-BR" smtClean="0"/>
              <a:t>20/03/2015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46643-A88B-4C59-B005-011F1DB175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8944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C0C92-58F3-4032-B814-DCA30C529889}" type="datetimeFigureOut">
              <a:rPr lang="pt-BR" smtClean="0"/>
              <a:t>20/03/2015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46643-A88B-4C59-B005-011F1DB175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601739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C0C92-58F3-4032-B814-DCA30C529889}" type="datetimeFigureOut">
              <a:rPr lang="pt-BR" smtClean="0"/>
              <a:t>20/03/2015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46643-A88B-4C59-B005-011F1DB175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44360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C0C92-58F3-4032-B814-DCA30C529889}" type="datetimeFigureOut">
              <a:rPr lang="pt-BR" smtClean="0"/>
              <a:t>20/03/2015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46643-A88B-4C59-B005-011F1DB175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88129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C0C92-58F3-4032-B814-DCA30C529889}" type="datetimeFigureOut">
              <a:rPr lang="pt-BR" smtClean="0"/>
              <a:t>20/03/2015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46643-A88B-4C59-B005-011F1DB175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538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C0C92-58F3-4032-B814-DCA30C529889}" type="datetimeFigureOut">
              <a:rPr lang="pt-BR" smtClean="0"/>
              <a:t>20/03/2015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46643-A88B-4C59-B005-011F1DB175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09786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C0C92-58F3-4032-B814-DCA30C529889}" type="datetimeFigureOut">
              <a:rPr lang="pt-BR" smtClean="0"/>
              <a:t>20/03/2015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46643-A88B-4C59-B005-011F1DB175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14262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C0C92-58F3-4032-B814-DCA30C529889}" type="datetimeFigureOut">
              <a:rPr lang="pt-BR" smtClean="0"/>
              <a:t>20/03/2015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46643-A88B-4C59-B005-011F1DB1752E}" type="slidenum">
              <a:rPr lang="pt-BR" smtClean="0"/>
              <a:t>‹nº›</a:t>
            </a:fld>
            <a:endParaRPr lang="pt-BR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873910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C0C92-58F3-4032-B814-DCA30C529889}" type="datetimeFigureOut">
              <a:rPr lang="pt-BR" smtClean="0"/>
              <a:t>20/03/2015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46643-A88B-4C59-B005-011F1DB175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172667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C0C92-58F3-4032-B814-DCA30C529889}" type="datetimeFigureOut">
              <a:rPr lang="pt-BR" smtClean="0"/>
              <a:t>20/03/2015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46643-A88B-4C59-B005-011F1DB1752E}" type="slidenum">
              <a:rPr lang="pt-BR" smtClean="0"/>
              <a:t>‹nº›</a:t>
            </a:fld>
            <a:endParaRPr lang="pt-BR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648880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C0C92-58F3-4032-B814-DCA30C529889}" type="datetimeFigureOut">
              <a:rPr lang="pt-BR" smtClean="0"/>
              <a:t>20/03/2015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46643-A88B-4C59-B005-011F1DB175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50816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C0C92-58F3-4032-B814-DCA30C529889}" type="datetimeFigureOut">
              <a:rPr lang="pt-BR" smtClean="0"/>
              <a:t>20/03/2015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46643-A88B-4C59-B005-011F1DB175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043444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C0C92-58F3-4032-B814-DCA30C529889}" type="datetimeFigureOut">
              <a:rPr lang="pt-BR" smtClean="0"/>
              <a:t>20/03/2015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46643-A88B-4C59-B005-011F1DB175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4296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EC0C92-58F3-4032-B814-DCA30C529889}" type="datetimeFigureOut">
              <a:rPr lang="pt-BR" smtClean="0"/>
              <a:t>20/03/2015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4246643-A88B-4C59-B005-011F1DB175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3193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  <p:sldLayoutId id="2147483794" r:id="rId12"/>
    <p:sldLayoutId id="2147483795" r:id="rId13"/>
    <p:sldLayoutId id="2147483796" r:id="rId14"/>
    <p:sldLayoutId id="2147483797" r:id="rId15"/>
    <p:sldLayoutId id="214748379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6.png"/><Relationship Id="rId7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Desenvolvimento Mobile com </a:t>
            </a:r>
            <a:r>
              <a:rPr lang="pt-BR" dirty="0" err="1" smtClean="0"/>
              <a:t>Android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smtClean="0"/>
              <a:t>Prof. Marcos </a:t>
            </a:r>
            <a:r>
              <a:rPr lang="pt-BR" dirty="0" err="1" smtClean="0"/>
              <a:t>Antonio</a:t>
            </a:r>
            <a:r>
              <a:rPr lang="pt-BR" dirty="0" smtClean="0"/>
              <a:t> </a:t>
            </a:r>
            <a:r>
              <a:rPr lang="pt-BR" dirty="0" err="1" smtClean="0"/>
              <a:t>Estremote</a:t>
            </a:r>
            <a:endParaRPr lang="pt-BR" dirty="0" smtClean="0"/>
          </a:p>
          <a:p>
            <a:r>
              <a:rPr lang="pt-BR" dirty="0" smtClean="0"/>
              <a:t>FUNEC 2015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65474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Agenda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78274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Introdução à Plataforma </a:t>
            </a:r>
            <a:r>
              <a:rPr lang="pt-BR" dirty="0" err="1" smtClean="0"/>
              <a:t>Android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sz="2400" b="1" dirty="0" smtClean="0"/>
              <a:t>O que é o </a:t>
            </a:r>
            <a:r>
              <a:rPr lang="pt-BR" sz="2400" b="1" dirty="0" err="1" smtClean="0"/>
              <a:t>Android</a:t>
            </a:r>
            <a:r>
              <a:rPr lang="pt-BR" sz="2400" b="1" dirty="0" smtClean="0"/>
              <a:t>?</a:t>
            </a:r>
          </a:p>
          <a:p>
            <a:pPr marL="0" indent="0">
              <a:buNone/>
            </a:pPr>
            <a:endParaRPr lang="pt-BR" sz="2400" b="1" dirty="0" smtClean="0"/>
          </a:p>
          <a:p>
            <a:pPr marL="0" indent="0" algn="just">
              <a:buNone/>
            </a:pPr>
            <a:r>
              <a:rPr lang="pt-BR" sz="2200" dirty="0"/>
              <a:t>O </a:t>
            </a:r>
            <a:r>
              <a:rPr lang="pt-BR" sz="2200" dirty="0" err="1"/>
              <a:t>Android</a:t>
            </a:r>
            <a:r>
              <a:rPr lang="pt-BR" sz="2200" dirty="0"/>
              <a:t> é uma plataforma de software que permite criar aplicativos para </a:t>
            </a:r>
            <a:r>
              <a:rPr lang="pt-BR" sz="2200" dirty="0" smtClean="0"/>
              <a:t>dispositivos </a:t>
            </a:r>
            <a:r>
              <a:rPr lang="pt-BR" sz="2200" dirty="0"/>
              <a:t>móveis</a:t>
            </a:r>
            <a:r>
              <a:rPr lang="pt-BR" sz="2200" dirty="0" smtClean="0"/>
              <a:t>, como </a:t>
            </a:r>
            <a:r>
              <a:rPr lang="pt-BR" sz="2200" i="1" dirty="0"/>
              <a:t>smartphones</a:t>
            </a:r>
            <a:r>
              <a:rPr lang="pt-BR" sz="2200" dirty="0"/>
              <a:t> e </a:t>
            </a:r>
            <a:r>
              <a:rPr lang="pt-BR" sz="2200" i="1" dirty="0" err="1"/>
              <a:t>tablets</a:t>
            </a:r>
            <a:r>
              <a:rPr lang="pt-BR" sz="2200" i="1" dirty="0" smtClean="0"/>
              <a:t>.</a:t>
            </a:r>
          </a:p>
          <a:p>
            <a:pPr marL="0" indent="0" algn="just">
              <a:buNone/>
            </a:pPr>
            <a:endParaRPr lang="pt-BR" sz="2200" i="1" dirty="0"/>
          </a:p>
          <a:p>
            <a:pPr marL="0" indent="0" algn="just">
              <a:buNone/>
            </a:pPr>
            <a:r>
              <a:rPr lang="pt-BR" sz="2200" dirty="0"/>
              <a:t>O </a:t>
            </a:r>
            <a:r>
              <a:rPr lang="pt-BR" sz="2200" dirty="0" err="1"/>
              <a:t>Android</a:t>
            </a:r>
            <a:r>
              <a:rPr lang="pt-BR" sz="2200" dirty="0"/>
              <a:t> foi desenvolvido pela Google™, e posteriormente pela OHA (</a:t>
            </a:r>
            <a:r>
              <a:rPr lang="pt-BR" sz="2200" i="1" dirty="0"/>
              <a:t>Open </a:t>
            </a:r>
            <a:r>
              <a:rPr lang="pt-BR" sz="2200" i="1" dirty="0" err="1"/>
              <a:t>Handset</a:t>
            </a:r>
            <a:r>
              <a:rPr lang="pt-BR" sz="2200" i="1" dirty="0"/>
              <a:t> Alliance</a:t>
            </a:r>
            <a:r>
              <a:rPr lang="pt-BR" sz="2200" dirty="0" smtClean="0"/>
              <a:t>), uma </a:t>
            </a:r>
            <a:r>
              <a:rPr lang="pt-BR" sz="2200" dirty="0"/>
              <a:t>organização que une várias empresas como objetivo de criar padrões abertos para </a:t>
            </a:r>
            <a:r>
              <a:rPr lang="pt-BR" sz="2200" dirty="0" smtClean="0"/>
              <a:t>dispositivos móveis</a:t>
            </a:r>
            <a:r>
              <a:rPr lang="pt-BR" sz="2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84730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Introdução à Plataforma </a:t>
            </a:r>
            <a:r>
              <a:rPr lang="pt-BR" dirty="0" err="1" smtClean="0"/>
              <a:t>Android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77333" y="2160589"/>
            <a:ext cx="9162125" cy="3880773"/>
          </a:xfrm>
        </p:spPr>
        <p:txBody>
          <a:bodyPr>
            <a:normAutofit fontScale="92500"/>
          </a:bodyPr>
          <a:lstStyle/>
          <a:p>
            <a:r>
              <a:rPr lang="pt-BR" sz="2400" b="1" dirty="0"/>
              <a:t>O que </a:t>
            </a:r>
            <a:r>
              <a:rPr lang="pt-BR" sz="2400" b="1" dirty="0" smtClean="0"/>
              <a:t>eu </a:t>
            </a:r>
            <a:r>
              <a:rPr lang="pt-BR" sz="2400" b="1" dirty="0"/>
              <a:t>preciso para desenvolver para o </a:t>
            </a:r>
            <a:r>
              <a:rPr lang="pt-BR" sz="2400" b="1" dirty="0" err="1"/>
              <a:t>Android</a:t>
            </a:r>
            <a:r>
              <a:rPr lang="pt-BR" sz="2400" b="1" dirty="0" smtClean="0"/>
              <a:t>?</a:t>
            </a:r>
          </a:p>
          <a:p>
            <a:pPr marL="0" indent="0">
              <a:buNone/>
            </a:pPr>
            <a:endParaRPr lang="pt-BR" sz="2400" b="1" dirty="0"/>
          </a:p>
          <a:p>
            <a:pPr marL="0" indent="0" algn="just">
              <a:buNone/>
            </a:pPr>
            <a:r>
              <a:rPr lang="pt-BR" sz="2400" dirty="0"/>
              <a:t>Uma das vantagens de desenvolver para o </a:t>
            </a:r>
            <a:r>
              <a:rPr lang="pt-BR" sz="2400" dirty="0" err="1"/>
              <a:t>Android</a:t>
            </a:r>
            <a:r>
              <a:rPr lang="pt-BR" sz="2400" dirty="0"/>
              <a:t> é que as ferramentas e programas </a:t>
            </a:r>
            <a:r>
              <a:rPr lang="pt-BR" sz="2400" dirty="0" smtClean="0"/>
              <a:t>necessários são </a:t>
            </a:r>
            <a:r>
              <a:rPr lang="pt-BR" sz="2400" dirty="0"/>
              <a:t>todos gratuitos e disponíveis para todos os sistemas operacionais (OS X</a:t>
            </a:r>
            <a:r>
              <a:rPr lang="pt-BR" sz="2400" dirty="0" smtClean="0"/>
              <a:t>, Windows™ e </a:t>
            </a:r>
            <a:r>
              <a:rPr lang="pt-BR" sz="2400" dirty="0"/>
              <a:t>Linux</a:t>
            </a:r>
            <a:r>
              <a:rPr lang="pt-BR" sz="2400" dirty="0" smtClean="0"/>
              <a:t>).</a:t>
            </a:r>
          </a:p>
          <a:p>
            <a:pPr marL="0" indent="0" algn="just">
              <a:buNone/>
            </a:pPr>
            <a:endParaRPr lang="pt-BR" sz="2400" dirty="0"/>
          </a:p>
          <a:p>
            <a:pPr marL="0" indent="0" algn="just">
              <a:buNone/>
            </a:pPr>
            <a:r>
              <a:rPr lang="pt-BR" sz="2400" dirty="0"/>
              <a:t>Para começar a programar para o </a:t>
            </a:r>
            <a:r>
              <a:rPr lang="pt-BR" sz="2400" dirty="0" err="1"/>
              <a:t>Android</a:t>
            </a:r>
            <a:r>
              <a:rPr lang="pt-BR" sz="2400" dirty="0"/>
              <a:t> é necessário conhecer (ou aprender) a </a:t>
            </a:r>
            <a:r>
              <a:rPr lang="pt-BR" sz="2400" dirty="0" smtClean="0"/>
              <a:t>linguagem Java, pois </a:t>
            </a:r>
            <a:r>
              <a:rPr lang="pt-BR" sz="2400" dirty="0"/>
              <a:t>foi a </a:t>
            </a:r>
            <a:r>
              <a:rPr lang="pt-BR" sz="2400" dirty="0" smtClean="0"/>
              <a:t>linguagem escolhida </a:t>
            </a:r>
            <a:r>
              <a:rPr lang="pt-BR" sz="2400" dirty="0"/>
              <a:t>pela Google™.</a:t>
            </a:r>
          </a:p>
        </p:txBody>
      </p:sp>
    </p:spTree>
    <p:extLst>
      <p:ext uri="{BB962C8B-B14F-4D97-AF65-F5344CB8AC3E}">
        <p14:creationId xmlns:p14="http://schemas.microsoft.com/office/powerpoint/2010/main" val="1575810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Introdução à Plataforma </a:t>
            </a:r>
            <a:r>
              <a:rPr lang="pt-BR" dirty="0" err="1" smtClean="0"/>
              <a:t>Android</a:t>
            </a:r>
            <a:r>
              <a:rPr lang="pt-BR" dirty="0" smtClean="0"/>
              <a:t/>
            </a:r>
            <a:br>
              <a:rPr lang="pt-BR" dirty="0" smtClean="0"/>
            </a:br>
            <a:r>
              <a:rPr lang="pt-BR" dirty="0" err="1" smtClean="0"/>
              <a:t>Ferramantas</a:t>
            </a:r>
            <a:r>
              <a:rPr lang="pt-BR" dirty="0" smtClean="0"/>
              <a:t> Necessárias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304605"/>
          </a:xfrm>
        </p:spPr>
        <p:txBody>
          <a:bodyPr>
            <a:normAutofit/>
          </a:bodyPr>
          <a:lstStyle/>
          <a:p>
            <a:pPr algn="just"/>
            <a:r>
              <a:rPr lang="pt-BR" sz="2400" dirty="0"/>
              <a:t>JDK - como o </a:t>
            </a:r>
            <a:r>
              <a:rPr lang="pt-BR" sz="2400" dirty="0" err="1"/>
              <a:t>Android</a:t>
            </a:r>
            <a:r>
              <a:rPr lang="pt-BR" sz="2400" dirty="0"/>
              <a:t> faz uso da tecnologia Java, é necessário ter o </a:t>
            </a:r>
            <a:r>
              <a:rPr lang="pt-BR" sz="2400" i="1" dirty="0"/>
              <a:t>Java </a:t>
            </a:r>
            <a:r>
              <a:rPr lang="pt-BR" sz="2400" i="1" dirty="0" err="1"/>
              <a:t>Development</a:t>
            </a:r>
            <a:r>
              <a:rPr lang="pt-BR" sz="2400" i="1" dirty="0"/>
              <a:t> Kit </a:t>
            </a:r>
            <a:r>
              <a:rPr lang="pt-BR" sz="2400" dirty="0"/>
              <a:t>instalado</a:t>
            </a:r>
            <a:r>
              <a:rPr lang="pt-BR" sz="2400" dirty="0" smtClean="0"/>
              <a:t>.</a:t>
            </a:r>
          </a:p>
          <a:p>
            <a:pPr algn="just"/>
            <a:endParaRPr lang="pt-BR" sz="2400" dirty="0"/>
          </a:p>
          <a:p>
            <a:pPr algn="just"/>
            <a:r>
              <a:rPr lang="pt-BR" sz="2400" dirty="0" err="1"/>
              <a:t>Android</a:t>
            </a:r>
            <a:r>
              <a:rPr lang="pt-BR" sz="2400" dirty="0"/>
              <a:t> SDK - que inclui as bibliotecas e várias ferramentas, como o emulador, por exemplo</a:t>
            </a:r>
            <a:r>
              <a:rPr lang="pt-BR" sz="2400" dirty="0" smtClean="0"/>
              <a:t>.</a:t>
            </a:r>
          </a:p>
          <a:p>
            <a:pPr algn="just"/>
            <a:endParaRPr lang="pt-BR" sz="2400" dirty="0"/>
          </a:p>
          <a:p>
            <a:pPr algn="just"/>
            <a:r>
              <a:rPr lang="pt-BR" sz="2400" dirty="0"/>
              <a:t>Eclipse e ADT </a:t>
            </a:r>
            <a:r>
              <a:rPr lang="pt-BR" sz="2400" dirty="0" err="1"/>
              <a:t>Plugin</a:t>
            </a:r>
            <a:r>
              <a:rPr lang="pt-BR" sz="2400" dirty="0"/>
              <a:t> - a IDE que será utilizada e o </a:t>
            </a:r>
            <a:r>
              <a:rPr lang="pt-BR" sz="2400" dirty="0" err="1"/>
              <a:t>plugin</a:t>
            </a:r>
            <a:r>
              <a:rPr lang="pt-BR" sz="2400" dirty="0"/>
              <a:t> para facilitar o desenvolvimento para </a:t>
            </a:r>
            <a:r>
              <a:rPr lang="pt-BR" sz="2400" dirty="0" smtClean="0"/>
              <a:t>o </a:t>
            </a:r>
            <a:r>
              <a:rPr lang="pt-BR" sz="2400" dirty="0" err="1" smtClean="0"/>
              <a:t>Android</a:t>
            </a:r>
            <a:r>
              <a:rPr lang="pt-BR" sz="2400" dirty="0"/>
              <a:t>. O uso do eclipse e do </a:t>
            </a:r>
            <a:r>
              <a:rPr lang="pt-BR" sz="2400" dirty="0" err="1"/>
              <a:t>plugin</a:t>
            </a:r>
            <a:r>
              <a:rPr lang="pt-BR" sz="2400" dirty="0"/>
              <a:t> não é obrigatório, mas é altamente recomendado, </a:t>
            </a:r>
            <a:r>
              <a:rPr lang="pt-BR" sz="2400" dirty="0" smtClean="0"/>
              <a:t>por diminuir </a:t>
            </a:r>
            <a:r>
              <a:rPr lang="pt-BR" sz="2400" dirty="0"/>
              <a:t>as tarefas repetitivas.</a:t>
            </a:r>
          </a:p>
        </p:txBody>
      </p:sp>
    </p:spTree>
    <p:extLst>
      <p:ext uri="{BB962C8B-B14F-4D97-AF65-F5344CB8AC3E}">
        <p14:creationId xmlns:p14="http://schemas.microsoft.com/office/powerpoint/2010/main" val="1687342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Introdução à Plataforma </a:t>
            </a:r>
            <a:r>
              <a:rPr lang="pt-BR" dirty="0" err="1" smtClean="0"/>
              <a:t>Android</a:t>
            </a: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sz="2900" dirty="0" smtClean="0"/>
              <a:t>Você </a:t>
            </a:r>
            <a:r>
              <a:rPr lang="pt-BR" sz="2900" dirty="0"/>
              <a:t>não é obrigado a ter um aparelho com </a:t>
            </a:r>
            <a:r>
              <a:rPr lang="pt-BR" sz="2900" dirty="0" err="1" smtClean="0"/>
              <a:t>Android</a:t>
            </a:r>
            <a:r>
              <a:rPr lang="pt-BR" sz="2900" dirty="0" smtClean="0"/>
              <a:t>?</a:t>
            </a:r>
            <a:endParaRPr lang="pt-BR" sz="29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77334" y="2340895"/>
            <a:ext cx="8596668" cy="3880773"/>
          </a:xfrm>
        </p:spPr>
        <p:txBody>
          <a:bodyPr>
            <a:normAutofit/>
          </a:bodyPr>
          <a:lstStyle/>
          <a:p>
            <a:pPr algn="just"/>
            <a:r>
              <a:rPr lang="pt-BR" sz="3200" dirty="0"/>
              <a:t>O SDK inclui um emulador que </a:t>
            </a:r>
            <a:r>
              <a:rPr lang="pt-BR" sz="3200" dirty="0" smtClean="0"/>
              <a:t>permite rodar </a:t>
            </a:r>
            <a:r>
              <a:rPr lang="pt-BR" sz="3200" dirty="0"/>
              <a:t>as aplicações desenvolvidas. Porém, é altamente recomendado que se rode a aplicação </a:t>
            </a:r>
            <a:r>
              <a:rPr lang="pt-BR" sz="3200" dirty="0" smtClean="0"/>
              <a:t>em um aparelho </a:t>
            </a:r>
            <a:r>
              <a:rPr lang="pt-BR" sz="3200" dirty="0"/>
              <a:t>de verdade, antes de liberar o aplicativo no Google Play, a loja de aplicativos do </a:t>
            </a:r>
            <a:r>
              <a:rPr lang="pt-BR" sz="3200" dirty="0" err="1"/>
              <a:t>Android</a:t>
            </a:r>
            <a:r>
              <a:rPr lang="pt-BR" sz="3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31045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Instalando o </a:t>
            </a:r>
            <a:r>
              <a:rPr lang="pt-BR" dirty="0" err="1" smtClean="0"/>
              <a:t>Android</a:t>
            </a:r>
            <a:r>
              <a:rPr lang="pt-BR" dirty="0" smtClean="0"/>
              <a:t> SDK</a:t>
            </a:r>
            <a:endParaRPr lang="pt-BR" dirty="0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7333" y="1513993"/>
            <a:ext cx="8981821" cy="1378163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331" y="1160332"/>
            <a:ext cx="365857" cy="353662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330" y="3154049"/>
            <a:ext cx="8998511" cy="1199010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7330" y="4597094"/>
            <a:ext cx="8998511" cy="1095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10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Instalando o </a:t>
            </a:r>
            <a:r>
              <a:rPr lang="pt-BR" dirty="0" err="1" smtClean="0"/>
              <a:t>Android</a:t>
            </a:r>
            <a:r>
              <a:rPr lang="pt-BR" dirty="0" smtClean="0"/>
              <a:t> SDK</a:t>
            </a:r>
            <a:endParaRPr lang="pt-BR" dirty="0"/>
          </a:p>
        </p:txBody>
      </p:sp>
      <p:pic>
        <p:nvPicPr>
          <p:cNvPr id="5" name="Espaço Reservado para Conteúdo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75619" y="2839244"/>
            <a:ext cx="6400800" cy="2524125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334" y="1693070"/>
            <a:ext cx="8992120" cy="869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132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294" y="1663148"/>
            <a:ext cx="8926747" cy="587286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Instalando o </a:t>
            </a:r>
            <a:r>
              <a:rPr lang="pt-BR" dirty="0" err="1" smtClean="0"/>
              <a:t>Android</a:t>
            </a:r>
            <a:r>
              <a:rPr lang="pt-BR" dirty="0" smtClean="0"/>
              <a:t> SDK</a:t>
            </a:r>
            <a:endParaRPr lang="pt-BR" dirty="0"/>
          </a:p>
        </p:txBody>
      </p:sp>
      <p:pic>
        <p:nvPicPr>
          <p:cNvPr id="5" name="Espaço Reservado para Conteúdo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77334" y="456343"/>
            <a:ext cx="6650747" cy="6401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099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Instalação do </a:t>
            </a:r>
            <a:r>
              <a:rPr lang="pt-BR" dirty="0" err="1" smtClean="0"/>
              <a:t>Android</a:t>
            </a:r>
            <a:r>
              <a:rPr lang="pt-BR" dirty="0" smtClean="0"/>
              <a:t> SDK</a:t>
            </a:r>
            <a:endParaRPr lang="pt-BR" dirty="0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2091" y="1339403"/>
            <a:ext cx="9116129" cy="590997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0371" y="1930400"/>
            <a:ext cx="6135590" cy="2018437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334" y="4675031"/>
            <a:ext cx="9022982" cy="365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163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Instalação do </a:t>
            </a:r>
            <a:r>
              <a:rPr lang="pt-BR" dirty="0" err="1" smtClean="0"/>
              <a:t>Android</a:t>
            </a:r>
            <a:r>
              <a:rPr lang="pt-BR" dirty="0" smtClean="0"/>
              <a:t> SDK</a:t>
            </a:r>
            <a:br>
              <a:rPr lang="pt-BR" dirty="0" smtClean="0"/>
            </a:br>
            <a:r>
              <a:rPr lang="pt-BR" dirty="0" smtClean="0"/>
              <a:t>Emulador</a:t>
            </a:r>
            <a:endParaRPr lang="pt-BR" dirty="0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7333" y="1838046"/>
            <a:ext cx="9112663" cy="1124095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3098" y="3158846"/>
            <a:ext cx="4714074" cy="2689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247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Instalação do </a:t>
            </a:r>
            <a:r>
              <a:rPr lang="pt-BR" dirty="0" err="1" smtClean="0"/>
              <a:t>Android</a:t>
            </a:r>
            <a:r>
              <a:rPr lang="pt-BR" dirty="0" smtClean="0"/>
              <a:t> SDK</a:t>
            </a:r>
            <a:br>
              <a:rPr lang="pt-BR" dirty="0" smtClean="0"/>
            </a:br>
            <a:r>
              <a:rPr lang="pt-BR" dirty="0" smtClean="0"/>
              <a:t>Configuração do AVD</a:t>
            </a:r>
            <a:endParaRPr lang="pt-BR" dirty="0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8706" y="1930400"/>
            <a:ext cx="6812251" cy="4887887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9787" y="144082"/>
            <a:ext cx="4002714" cy="6527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302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Introdução ao </a:t>
            </a:r>
            <a:r>
              <a:rPr lang="pt-BR" dirty="0" err="1" smtClean="0"/>
              <a:t>Android</a:t>
            </a:r>
            <a:r>
              <a:rPr lang="pt-BR" dirty="0" smtClean="0"/>
              <a:t> SDK</a:t>
            </a:r>
            <a:br>
              <a:rPr lang="pt-BR" dirty="0" smtClean="0"/>
            </a:br>
            <a:r>
              <a:rPr lang="pt-BR" dirty="0" smtClean="0"/>
              <a:t>Iniciando o AVD</a:t>
            </a:r>
            <a:endParaRPr lang="pt-BR" dirty="0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51760" y="1771666"/>
            <a:ext cx="3089175" cy="4877645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9410" y="1270000"/>
            <a:ext cx="5849633" cy="5379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344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Introdução ao </a:t>
            </a:r>
            <a:r>
              <a:rPr lang="pt-BR" dirty="0" err="1" smtClean="0"/>
              <a:t>Android</a:t>
            </a:r>
            <a:r>
              <a:rPr lang="pt-BR" dirty="0" smtClean="0"/>
              <a:t> SDK</a:t>
            </a:r>
            <a:endParaRPr lang="pt-BR" dirty="0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45464" y="1537924"/>
            <a:ext cx="5383369" cy="4964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731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Visão Geral de uma Aplicação </a:t>
            </a:r>
            <a:r>
              <a:rPr lang="pt-BR" dirty="0" err="1" smtClean="0"/>
              <a:t>Android</a:t>
            </a:r>
            <a:endParaRPr lang="pt-BR" dirty="0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7334" y="1782762"/>
            <a:ext cx="9072031" cy="612708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333" y="2513392"/>
            <a:ext cx="9049273" cy="59017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333" y="3221484"/>
            <a:ext cx="4384064" cy="3559992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81278" y="2901938"/>
            <a:ext cx="3534887" cy="3879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953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Visão Geral de uma Aplicação </a:t>
            </a:r>
            <a:r>
              <a:rPr lang="pt-BR" dirty="0" err="1" smtClean="0"/>
              <a:t>Android</a:t>
            </a:r>
            <a:endParaRPr lang="pt-BR" dirty="0"/>
          </a:p>
        </p:txBody>
      </p:sp>
      <p:pic>
        <p:nvPicPr>
          <p:cNvPr id="6" name="Espaço Reservado para Conteúdo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01944" y="1420297"/>
            <a:ext cx="4113606" cy="4527035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333" y="1420297"/>
            <a:ext cx="4113607" cy="4527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129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Emulando o Exemplo Criado</a:t>
            </a:r>
            <a:endParaRPr lang="pt-BR" dirty="0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06455" y="1270000"/>
            <a:ext cx="5781258" cy="5323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419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Entendendo a Estrutura do Projeto</a:t>
            </a:r>
            <a:endParaRPr lang="pt-BR" dirty="0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05330" y="1167716"/>
            <a:ext cx="2571411" cy="5690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755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Entendendo a Estrutura do Projeto</a:t>
            </a:r>
            <a:endParaRPr lang="pt-BR" dirty="0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10863" y="1917098"/>
            <a:ext cx="6998807" cy="408690"/>
          </a:xfrm>
          <a:prstGeom prst="rect">
            <a:avLst/>
          </a:prstGeom>
        </p:spPr>
      </p:pic>
      <p:pic>
        <p:nvPicPr>
          <p:cNvPr id="5" name="Espaço Reservado para Conteúdo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665" y="1167716"/>
            <a:ext cx="2571411" cy="5690284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0862" y="2536749"/>
            <a:ext cx="6998807" cy="396484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10862" y="3298432"/>
            <a:ext cx="7091095" cy="379572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0862" y="3917544"/>
            <a:ext cx="7286513" cy="409755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10862" y="4519648"/>
            <a:ext cx="7287166" cy="1546301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10861" y="6150113"/>
            <a:ext cx="7286513" cy="39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7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Principais Componentes do Framework</a:t>
            </a:r>
            <a:endParaRPr lang="pt-BR" dirty="0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3850" y="1895168"/>
            <a:ext cx="9007577" cy="4415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894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334" y="-85857"/>
            <a:ext cx="8596668" cy="1320800"/>
          </a:xfrm>
        </p:spPr>
        <p:txBody>
          <a:bodyPr/>
          <a:lstStyle/>
          <a:p>
            <a:r>
              <a:rPr lang="pt-BR" dirty="0" err="1" smtClean="0"/>
              <a:t>Activities</a:t>
            </a:r>
            <a:endParaRPr lang="pt-BR" dirty="0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0236" y="585548"/>
            <a:ext cx="7891184" cy="6175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275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Exemplo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t-BR" sz="2400" dirty="0" smtClean="0"/>
              <a:t>Faça um programa em </a:t>
            </a:r>
            <a:r>
              <a:rPr lang="pt-BR" sz="2400" dirty="0" err="1" smtClean="0"/>
              <a:t>Android</a:t>
            </a:r>
            <a:r>
              <a:rPr lang="pt-BR" sz="2400" dirty="0" smtClean="0"/>
              <a:t> que Imprima em um </a:t>
            </a:r>
            <a:r>
              <a:rPr lang="pt-BR" sz="2400" dirty="0" err="1" smtClean="0"/>
              <a:t>TextView</a:t>
            </a:r>
            <a:r>
              <a:rPr lang="pt-BR" sz="2400" dirty="0" smtClean="0"/>
              <a:t> (</a:t>
            </a:r>
            <a:r>
              <a:rPr lang="pt-BR" sz="2400" dirty="0" err="1" smtClean="0"/>
              <a:t>label</a:t>
            </a:r>
            <a:r>
              <a:rPr lang="pt-BR" sz="2400" dirty="0" smtClean="0"/>
              <a:t>) o texto “</a:t>
            </a:r>
            <a:r>
              <a:rPr lang="pt-BR" sz="2400" dirty="0" err="1" smtClean="0"/>
              <a:t>Funec</a:t>
            </a:r>
            <a:r>
              <a:rPr lang="pt-BR" sz="2400" dirty="0" smtClean="0"/>
              <a:t> 2015” quando o botão mensagem for pressionado.</a:t>
            </a:r>
          </a:p>
        </p:txBody>
      </p:sp>
    </p:spTree>
    <p:extLst>
      <p:ext uri="{BB962C8B-B14F-4D97-AF65-F5344CB8AC3E}">
        <p14:creationId xmlns:p14="http://schemas.microsoft.com/office/powerpoint/2010/main" val="2694914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Trabalhando com </a:t>
            </a:r>
            <a:r>
              <a:rPr lang="pt-BR" i="1" dirty="0" err="1" smtClean="0"/>
              <a:t>Intents</a:t>
            </a:r>
            <a:endParaRPr lang="pt-BR" i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77334" y="1413614"/>
            <a:ext cx="8596668" cy="4697411"/>
          </a:xfrm>
        </p:spPr>
        <p:txBody>
          <a:bodyPr>
            <a:noAutofit/>
          </a:bodyPr>
          <a:lstStyle/>
          <a:p>
            <a:pPr algn="just"/>
            <a:r>
              <a:rPr lang="pt-BR" sz="2400" dirty="0" err="1"/>
              <a:t>Intents</a:t>
            </a:r>
            <a:r>
              <a:rPr lang="pt-BR" sz="2400" dirty="0"/>
              <a:t> são objetos responsáveis por passar informações, como se fossem mensagens, para </a:t>
            </a:r>
            <a:r>
              <a:rPr lang="pt-BR" sz="2400" dirty="0" smtClean="0"/>
              <a:t>os principais </a:t>
            </a:r>
            <a:r>
              <a:rPr lang="pt-BR" sz="2400" dirty="0"/>
              <a:t>componentes da API do </a:t>
            </a:r>
            <a:r>
              <a:rPr lang="pt-BR" sz="2400" dirty="0" err="1"/>
              <a:t>Android</a:t>
            </a:r>
            <a:r>
              <a:rPr lang="pt-BR" sz="2400" dirty="0"/>
              <a:t>, como as </a:t>
            </a:r>
            <a:r>
              <a:rPr lang="pt-BR" sz="2400" dirty="0" err="1"/>
              <a:t>Activities</a:t>
            </a:r>
            <a:r>
              <a:rPr lang="pt-BR" sz="2400" dirty="0"/>
              <a:t>, Services e </a:t>
            </a:r>
            <a:r>
              <a:rPr lang="pt-BR" sz="2400" dirty="0" err="1"/>
              <a:t>BroadCast</a:t>
            </a:r>
            <a:r>
              <a:rPr lang="pt-BR" sz="2400" dirty="0"/>
              <a:t> </a:t>
            </a:r>
            <a:r>
              <a:rPr lang="pt-BR" sz="2400" dirty="0" err="1"/>
              <a:t>Receivers</a:t>
            </a:r>
            <a:r>
              <a:rPr lang="pt-BR" sz="2400" dirty="0"/>
              <a:t>.</a:t>
            </a:r>
          </a:p>
          <a:p>
            <a:pPr algn="just"/>
            <a:r>
              <a:rPr lang="pt-BR" sz="2400" dirty="0"/>
              <a:t>Para que </a:t>
            </a:r>
            <a:r>
              <a:rPr lang="pt-BR" sz="2400" dirty="0" smtClean="0"/>
              <a:t>um destes </a:t>
            </a:r>
            <a:r>
              <a:rPr lang="pt-BR" sz="2400" dirty="0"/>
              <a:t>componentes seja instanciado, é necessário que seja criado </a:t>
            </a:r>
            <a:r>
              <a:rPr lang="pt-BR" sz="2400" dirty="0" smtClean="0"/>
              <a:t>um </a:t>
            </a:r>
            <a:r>
              <a:rPr lang="pt-BR" sz="2400" dirty="0" err="1" smtClean="0"/>
              <a:t>Intent</a:t>
            </a:r>
            <a:r>
              <a:rPr lang="pt-BR" sz="2400" dirty="0" smtClean="0"/>
              <a:t>, mesmo quando </a:t>
            </a:r>
            <a:r>
              <a:rPr lang="pt-BR" sz="2400" dirty="0"/>
              <a:t>não temos nenhuma informação para passar para o componente criado.</a:t>
            </a:r>
          </a:p>
          <a:p>
            <a:pPr algn="just"/>
            <a:r>
              <a:rPr lang="pt-BR" sz="2400" dirty="0"/>
              <a:t>Quando usado em conjunto com </a:t>
            </a:r>
            <a:r>
              <a:rPr lang="pt-BR" sz="2400" dirty="0" err="1"/>
              <a:t>Intent</a:t>
            </a:r>
            <a:r>
              <a:rPr lang="pt-BR" sz="2400" dirty="0"/>
              <a:t> </a:t>
            </a:r>
            <a:r>
              <a:rPr lang="pt-BR" sz="2400" dirty="0" err="1"/>
              <a:t>Filters</a:t>
            </a:r>
            <a:r>
              <a:rPr lang="pt-BR" sz="2400" dirty="0"/>
              <a:t> podemos até iniciar uma </a:t>
            </a:r>
            <a:r>
              <a:rPr lang="pt-BR" sz="2400" dirty="0" err="1"/>
              <a:t>Activity</a:t>
            </a:r>
            <a:r>
              <a:rPr lang="pt-BR" sz="2400" dirty="0"/>
              <a:t> de outros </a:t>
            </a:r>
            <a:r>
              <a:rPr lang="pt-BR" sz="2400" dirty="0" smtClean="0"/>
              <a:t>aplicativo</a:t>
            </a:r>
            <a:r>
              <a:rPr lang="pt-BR" sz="2400" dirty="0"/>
              <a:t>, ou o inverso, deixar que </a:t>
            </a:r>
            <a:r>
              <a:rPr lang="pt-BR" sz="2400" dirty="0" smtClean="0"/>
              <a:t>um outro </a:t>
            </a:r>
            <a:r>
              <a:rPr lang="pt-BR" sz="2400" dirty="0"/>
              <a:t>aplicativo inicie uma das nossas </a:t>
            </a:r>
            <a:r>
              <a:rPr lang="pt-BR" sz="2400" dirty="0" err="1"/>
              <a:t>Activities</a:t>
            </a:r>
            <a:r>
              <a:rPr lang="pt-BR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18281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Trabalhando com </a:t>
            </a:r>
            <a:r>
              <a:rPr lang="pt-BR" dirty="0" err="1" smtClean="0"/>
              <a:t>Intents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77334" y="1413616"/>
            <a:ext cx="8596668" cy="3880773"/>
          </a:xfrm>
        </p:spPr>
        <p:txBody>
          <a:bodyPr/>
          <a:lstStyle/>
          <a:p>
            <a:r>
              <a:rPr lang="pt-BR" dirty="0" smtClean="0"/>
              <a:t>Criando um objeto </a:t>
            </a:r>
            <a:r>
              <a:rPr lang="pt-BR" dirty="0" err="1" smtClean="0"/>
              <a:t>Intent</a:t>
            </a:r>
            <a:r>
              <a:rPr lang="pt-BR" dirty="0" smtClean="0"/>
              <a:t>:</a:t>
            </a:r>
          </a:p>
          <a:p>
            <a:endParaRPr lang="pt-BR" dirty="0"/>
          </a:p>
          <a:p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334" y="1809251"/>
            <a:ext cx="9189694" cy="589879"/>
          </a:xfrm>
          <a:prstGeom prst="rect">
            <a:avLst/>
          </a:prstGeom>
        </p:spPr>
      </p:pic>
      <p:sp>
        <p:nvSpPr>
          <p:cNvPr id="6" name="Retângulo 5"/>
          <p:cNvSpPr/>
          <p:nvPr/>
        </p:nvSpPr>
        <p:spPr>
          <a:xfrm>
            <a:off x="897227" y="2668386"/>
            <a:ext cx="954753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200" i="1" dirty="0" err="1" smtClean="0"/>
              <a:t>Intent</a:t>
            </a:r>
            <a:r>
              <a:rPr lang="pt-BR" sz="2200" i="1" dirty="0" smtClean="0"/>
              <a:t> </a:t>
            </a:r>
            <a:r>
              <a:rPr lang="pt-BR" sz="2200" i="1" dirty="0" err="1" smtClean="0"/>
              <a:t>intent</a:t>
            </a:r>
            <a:r>
              <a:rPr lang="pt-BR" sz="2200" i="1" dirty="0" smtClean="0"/>
              <a:t> = new </a:t>
            </a:r>
            <a:r>
              <a:rPr lang="pt-BR" sz="2200" i="1" dirty="0" err="1" smtClean="0"/>
              <a:t>Intent</a:t>
            </a:r>
            <a:r>
              <a:rPr lang="pt-BR" sz="2200" i="1" dirty="0" smtClean="0"/>
              <a:t> ( </a:t>
            </a:r>
            <a:r>
              <a:rPr lang="pt-BR" sz="2200" i="1" dirty="0" err="1" smtClean="0"/>
              <a:t>Intent</a:t>
            </a:r>
            <a:r>
              <a:rPr lang="pt-BR" sz="2200" i="1" dirty="0" smtClean="0"/>
              <a:t> . ACTION_VIEW , </a:t>
            </a:r>
            <a:r>
              <a:rPr lang="pt-BR" sz="2200" i="1" dirty="0" err="1" smtClean="0"/>
              <a:t>Uri.parse</a:t>
            </a:r>
            <a:r>
              <a:rPr lang="pt-BR" sz="2200" i="1" dirty="0" smtClean="0"/>
              <a:t> (" </a:t>
            </a:r>
            <a:r>
              <a:rPr lang="pt-BR" sz="2200" i="1" dirty="0" err="1" smtClean="0"/>
              <a:t>http</a:t>
            </a:r>
            <a:r>
              <a:rPr lang="pt-BR" sz="2200" i="1" dirty="0" smtClean="0"/>
              <a:t> :// www.funecsantafe.com.br"));</a:t>
            </a:r>
          </a:p>
          <a:p>
            <a:r>
              <a:rPr lang="pt-BR" sz="2200" i="1" dirty="0" err="1" smtClean="0"/>
              <a:t>startActivity</a:t>
            </a:r>
            <a:r>
              <a:rPr lang="pt-BR" sz="2200" i="1" dirty="0" smtClean="0"/>
              <a:t> ( </a:t>
            </a:r>
            <a:r>
              <a:rPr lang="pt-BR" sz="2200" i="1" dirty="0" err="1" smtClean="0"/>
              <a:t>intent</a:t>
            </a:r>
            <a:r>
              <a:rPr lang="pt-BR" sz="2200" i="1" dirty="0" smtClean="0"/>
              <a:t> );</a:t>
            </a:r>
            <a:endParaRPr lang="pt-BR" sz="2200" i="1" dirty="0"/>
          </a:p>
        </p:txBody>
      </p:sp>
      <p:sp>
        <p:nvSpPr>
          <p:cNvPr id="7" name="Retângulo 6"/>
          <p:cNvSpPr/>
          <p:nvPr/>
        </p:nvSpPr>
        <p:spPr>
          <a:xfrm>
            <a:off x="897227" y="3981387"/>
            <a:ext cx="1083542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200" dirty="0" smtClean="0"/>
              <a:t> </a:t>
            </a:r>
            <a:r>
              <a:rPr lang="pt-BR" sz="2200" i="1" dirty="0" err="1" smtClean="0"/>
              <a:t>Intent</a:t>
            </a:r>
            <a:r>
              <a:rPr lang="pt-BR" sz="2200" i="1" dirty="0" smtClean="0"/>
              <a:t> </a:t>
            </a:r>
            <a:r>
              <a:rPr lang="pt-BR" sz="2200" i="1" dirty="0" err="1" smtClean="0"/>
              <a:t>intent</a:t>
            </a:r>
            <a:r>
              <a:rPr lang="pt-BR" sz="2200" i="1" dirty="0" smtClean="0"/>
              <a:t> = new </a:t>
            </a:r>
            <a:r>
              <a:rPr lang="pt-BR" sz="2200" i="1" dirty="0" err="1" smtClean="0"/>
              <a:t>Intent</a:t>
            </a:r>
            <a:r>
              <a:rPr lang="pt-BR" sz="2200" i="1" dirty="0" smtClean="0"/>
              <a:t> ( </a:t>
            </a:r>
            <a:r>
              <a:rPr lang="pt-BR" sz="2200" i="1" dirty="0" err="1" smtClean="0"/>
              <a:t>Intent</a:t>
            </a:r>
            <a:r>
              <a:rPr lang="pt-BR" sz="2200" i="1" dirty="0" smtClean="0"/>
              <a:t> . ACTION_DIAL , Uri. parse ("</a:t>
            </a:r>
            <a:r>
              <a:rPr lang="pt-BR" sz="2200" i="1" dirty="0" err="1" smtClean="0"/>
              <a:t>tel</a:t>
            </a:r>
            <a:r>
              <a:rPr lang="pt-BR" sz="2200" i="1" dirty="0" smtClean="0"/>
              <a:t> :2387 -3791 "));</a:t>
            </a:r>
          </a:p>
          <a:p>
            <a:r>
              <a:rPr lang="pt-BR" sz="2200" i="1" dirty="0" smtClean="0"/>
              <a:t> </a:t>
            </a:r>
            <a:r>
              <a:rPr lang="pt-BR" sz="2200" i="1" dirty="0" err="1" smtClean="0"/>
              <a:t>startActivity</a:t>
            </a:r>
            <a:r>
              <a:rPr lang="pt-BR" sz="2200" i="1" dirty="0" smtClean="0"/>
              <a:t> ( </a:t>
            </a:r>
            <a:r>
              <a:rPr lang="pt-BR" sz="2200" i="1" dirty="0" err="1" smtClean="0"/>
              <a:t>intent</a:t>
            </a:r>
            <a:r>
              <a:rPr lang="pt-BR" sz="2200" i="1" dirty="0" smtClean="0"/>
              <a:t> );</a:t>
            </a:r>
            <a:endParaRPr lang="pt-BR" sz="2200" i="1" dirty="0"/>
          </a:p>
        </p:txBody>
      </p:sp>
      <p:sp>
        <p:nvSpPr>
          <p:cNvPr id="8" name="Retângulo 7"/>
          <p:cNvSpPr/>
          <p:nvPr/>
        </p:nvSpPr>
        <p:spPr>
          <a:xfrm>
            <a:off x="897227" y="5344007"/>
            <a:ext cx="990814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200" dirty="0" smtClean="0"/>
              <a:t>Após isso, adicione a permissão para fazer ligações no AndroidManifest.xml:</a:t>
            </a:r>
          </a:p>
          <a:p>
            <a:r>
              <a:rPr lang="pt-BR" sz="2200" dirty="0" smtClean="0"/>
              <a:t> &lt;uses - </a:t>
            </a:r>
            <a:r>
              <a:rPr lang="pt-BR" sz="2200" dirty="0" err="1" smtClean="0"/>
              <a:t>permission</a:t>
            </a:r>
            <a:r>
              <a:rPr lang="pt-BR" sz="2200" dirty="0" smtClean="0"/>
              <a:t> </a:t>
            </a:r>
            <a:r>
              <a:rPr lang="pt-BR" sz="2200" dirty="0" err="1" smtClean="0"/>
              <a:t>android:name</a:t>
            </a:r>
            <a:r>
              <a:rPr lang="pt-BR" sz="2200" dirty="0" smtClean="0"/>
              <a:t> =" </a:t>
            </a:r>
            <a:r>
              <a:rPr lang="pt-BR" sz="2200" dirty="0" err="1" smtClean="0"/>
              <a:t>android</a:t>
            </a:r>
            <a:r>
              <a:rPr lang="pt-BR" sz="2200" dirty="0" smtClean="0"/>
              <a:t> . </a:t>
            </a:r>
            <a:r>
              <a:rPr lang="pt-BR" sz="2200" dirty="0" err="1" smtClean="0"/>
              <a:t>permission</a:t>
            </a:r>
            <a:r>
              <a:rPr lang="pt-BR" sz="2200" dirty="0" smtClean="0"/>
              <a:t> . CALL_PHONE " /&gt;</a:t>
            </a:r>
            <a:endParaRPr lang="pt-BR" sz="2200" dirty="0"/>
          </a:p>
        </p:txBody>
      </p:sp>
    </p:spTree>
    <p:extLst>
      <p:ext uri="{BB962C8B-B14F-4D97-AF65-F5344CB8AC3E}">
        <p14:creationId xmlns:p14="http://schemas.microsoft.com/office/powerpoint/2010/main" val="2610332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Exercícios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77334" y="2160589"/>
            <a:ext cx="10295466" cy="3880773"/>
          </a:xfrm>
        </p:spPr>
        <p:txBody>
          <a:bodyPr>
            <a:normAutofit/>
          </a:bodyPr>
          <a:lstStyle/>
          <a:p>
            <a:pPr algn="just"/>
            <a:r>
              <a:rPr lang="pt-BR" sz="2400" dirty="0" smtClean="0"/>
              <a:t>1) Faça um aplicativo em </a:t>
            </a:r>
            <a:r>
              <a:rPr lang="pt-BR" sz="2400" dirty="0" err="1" smtClean="0"/>
              <a:t>Android</a:t>
            </a:r>
            <a:r>
              <a:rPr lang="pt-BR" sz="2400" dirty="0" smtClean="0"/>
              <a:t> que após informado duas notas de um aluno, imprima a sua média aritmética e informe se o aluno está ou não aprovado. Média superior ou igual a 7 o aluno estará aprovado.</a:t>
            </a:r>
          </a:p>
          <a:p>
            <a:pPr algn="just"/>
            <a:r>
              <a:rPr lang="pt-BR" sz="2400" dirty="0" smtClean="0"/>
              <a:t>2) Construa uma aplicação que realize ligações para qualquer número de celular que você digitar em uma caixa de texto.</a:t>
            </a:r>
          </a:p>
          <a:p>
            <a:pPr algn="just"/>
            <a:r>
              <a:rPr lang="pt-BR" sz="2400" dirty="0" smtClean="0"/>
              <a:t>3) Construa uma aplicação em </a:t>
            </a:r>
            <a:r>
              <a:rPr lang="pt-BR" sz="2400" dirty="0" err="1" smtClean="0"/>
              <a:t>Android</a:t>
            </a:r>
            <a:r>
              <a:rPr lang="pt-BR" sz="2400" dirty="0" smtClean="0"/>
              <a:t> que abra páginas da Web através do click de botões.</a:t>
            </a:r>
          </a:p>
          <a:p>
            <a:pPr algn="just"/>
            <a:r>
              <a:rPr lang="pt-BR" sz="2400" dirty="0" smtClean="0"/>
              <a:t>4) Faça um aplicativo em </a:t>
            </a:r>
            <a:r>
              <a:rPr lang="pt-BR" sz="2400" dirty="0" err="1" smtClean="0"/>
              <a:t>Android</a:t>
            </a:r>
            <a:r>
              <a:rPr lang="pt-BR" sz="2400" dirty="0" smtClean="0"/>
              <a:t> que realize a conversão de metros para centímetros e centímetros para metros.</a:t>
            </a:r>
          </a:p>
        </p:txBody>
      </p:sp>
    </p:spTree>
    <p:extLst>
      <p:ext uri="{BB962C8B-B14F-4D97-AF65-F5344CB8AC3E}">
        <p14:creationId xmlns:p14="http://schemas.microsoft.com/office/powerpoint/2010/main" val="3537286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ado">
  <a:themeElements>
    <a:clrScheme name="Facetado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ado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d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746</TotalTime>
  <Words>650</Words>
  <Application>Microsoft Office PowerPoint</Application>
  <PresentationFormat>Widescreen</PresentationFormat>
  <Paragraphs>58</Paragraphs>
  <Slides>25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25</vt:i4>
      </vt:variant>
    </vt:vector>
  </HeadingPairs>
  <TitlesOfParts>
    <vt:vector size="29" baseType="lpstr">
      <vt:lpstr>Arial</vt:lpstr>
      <vt:lpstr>Trebuchet MS</vt:lpstr>
      <vt:lpstr>Wingdings 3</vt:lpstr>
      <vt:lpstr>Facetado</vt:lpstr>
      <vt:lpstr>Desenvolvimento Mobile com Android</vt:lpstr>
      <vt:lpstr>Agenda</vt:lpstr>
      <vt:lpstr>Introdução à Plataforma Android</vt:lpstr>
      <vt:lpstr>Introdução à Plataforma Android</vt:lpstr>
      <vt:lpstr>Introdução à Plataforma Android Ferramantas Necessárias</vt:lpstr>
      <vt:lpstr>Introdução à Plataforma Android  Você não é obrigado a ter um aparelho com Android?</vt:lpstr>
      <vt:lpstr>Instalando o Android SDK</vt:lpstr>
      <vt:lpstr>Instalando o Android SDK</vt:lpstr>
      <vt:lpstr>Instalando o Android SDK</vt:lpstr>
      <vt:lpstr>Instalação do Android SDK</vt:lpstr>
      <vt:lpstr>Instalação do Android SDK Emulador</vt:lpstr>
      <vt:lpstr>Instalação do Android SDK Configuração do AVD</vt:lpstr>
      <vt:lpstr>Introdução ao Android SDK Iniciando o AVD</vt:lpstr>
      <vt:lpstr>Introdução ao Android SDK</vt:lpstr>
      <vt:lpstr>Visão Geral de uma Aplicação Android</vt:lpstr>
      <vt:lpstr>Visão Geral de uma Aplicação Android</vt:lpstr>
      <vt:lpstr>Emulando o Exemplo Criado</vt:lpstr>
      <vt:lpstr>Entendendo a Estrutura do Projeto</vt:lpstr>
      <vt:lpstr>Entendendo a Estrutura do Projeto</vt:lpstr>
      <vt:lpstr>Principais Componentes do Framework</vt:lpstr>
      <vt:lpstr>Activities</vt:lpstr>
      <vt:lpstr>Exemplo</vt:lpstr>
      <vt:lpstr>Trabalhando com Intents</vt:lpstr>
      <vt:lpstr>Trabalhando com Intents</vt:lpstr>
      <vt:lpstr>Exercícios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Desenvolvimento Mobile com Android</dc:title>
  <dc:creator>estremot</dc:creator>
  <cp:lastModifiedBy>estremot</cp:lastModifiedBy>
  <cp:revision>25</cp:revision>
  <dcterms:created xsi:type="dcterms:W3CDTF">2015-03-21T01:39:46Z</dcterms:created>
  <dcterms:modified xsi:type="dcterms:W3CDTF">2015-03-21T14:06:13Z</dcterms:modified>
</cp:coreProperties>
</file>